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9" r:id="rId3"/>
    <p:sldId id="343" r:id="rId4"/>
    <p:sldId id="344" r:id="rId5"/>
    <p:sldId id="345" r:id="rId6"/>
    <p:sldId id="346" r:id="rId7"/>
    <p:sldId id="347" r:id="rId8"/>
    <p:sldId id="348" r:id="rId9"/>
    <p:sldId id="335" r:id="rId10"/>
    <p:sldId id="349" r:id="rId11"/>
    <p:sldId id="360" r:id="rId12"/>
    <p:sldId id="361" r:id="rId13"/>
    <p:sldId id="350" r:id="rId14"/>
    <p:sldId id="351" r:id="rId15"/>
    <p:sldId id="352" r:id="rId16"/>
    <p:sldId id="354" r:id="rId17"/>
    <p:sldId id="355" r:id="rId18"/>
    <p:sldId id="356" r:id="rId19"/>
    <p:sldId id="358" r:id="rId20"/>
    <p:sldId id="359" r:id="rId21"/>
    <p:sldId id="353" r:id="rId22"/>
    <p:sldId id="362" r:id="rId23"/>
    <p:sldId id="363" r:id="rId24"/>
  </p:sldIdLst>
  <p:sldSz cx="9145588" cy="6848475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12750" indent="444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27088" indent="873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41425" indent="13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55763" indent="173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B9B"/>
    <a:srgbClr val="0000CC"/>
    <a:srgbClr val="FFFF00"/>
    <a:srgbClr val="003366"/>
    <a:srgbClr val="3366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0" autoAdjust="0"/>
    <p:restoredTop sz="93333" autoAdjust="0"/>
  </p:normalViewPr>
  <p:slideViewPr>
    <p:cSldViewPr>
      <p:cViewPr>
        <p:scale>
          <a:sx n="100" d="100"/>
          <a:sy n="100" d="100"/>
        </p:scale>
        <p:origin x="-972" y="-72"/>
      </p:cViewPr>
      <p:guideLst>
        <p:guide orient="horz" pos="2157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006" y="-62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39741483-9409-454B-8322-791D0ECC4CA0}" type="datetime1">
              <a:rPr lang="en-US"/>
              <a:pPr>
                <a:defRPr/>
              </a:pPr>
              <a:t>7/18/2013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533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501F8BE5-C5B7-4AE3-A01C-5ADC9B2003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127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270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414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557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070659" algn="l" defTabSz="82826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4791" algn="l" defTabSz="82826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8922" algn="l" defTabSz="82826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3054" algn="l" defTabSz="82826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B7C619-61F0-4A6C-8E5B-EDAF5735ADF3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B131F-4A67-4085-ACD6-3C98863D3A0E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0563"/>
            <a:ext cx="4606925" cy="3449637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C315427-FC1A-4665-B90B-2BF5A78F2ABE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63076-D400-4E77-B55E-7C21057EC34B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59C206E-0FE9-436B-BDD9-F067875F4D32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5B865-D52E-4CE2-827C-DB4FF31BF772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755089E-901E-421E-916E-558C66802A1D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EBFE6-4E69-4078-87E7-353D85384E48}" type="slidenum">
              <a:rPr lang="zh-CN" altLang="en-US" smtClean="0"/>
              <a:pPr/>
              <a:t>23</a:t>
            </a:fld>
            <a:endParaRPr lang="en-US" altLang="zh-CN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DBE264-4377-4988-B1AF-18465A0927A9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6208F-E995-4D23-83AA-8A83576A0380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90563"/>
            <a:ext cx="4606925" cy="3449637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US" altLang="zh-CN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24ABA1-DA1F-4387-902B-A058CE72619B}" type="datetime1">
              <a:rPr lang="en-US" altLang="zh-CN" smtClean="0"/>
              <a:pPr/>
              <a:t>7/18/2013</a:t>
            </a:fld>
            <a:endParaRPr lang="en-US" altLang="zh-CN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768DA-2695-4BD9-A765-FDBCE7484614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127472"/>
            <a:ext cx="7773750" cy="1467983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880802"/>
            <a:ext cx="6401912" cy="1750166"/>
          </a:xfrm>
          <a:prstGeom prst="rect">
            <a:avLst/>
          </a:prstGeom>
        </p:spPr>
        <p:txBody>
          <a:bodyPr lIns="82826" tIns="41413" rIns="82826" bIns="41413"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14132" indent="0" algn="ctr">
              <a:buNone/>
              <a:defRPr/>
            </a:lvl2pPr>
            <a:lvl3pPr marL="828264" indent="0" algn="ctr">
              <a:buNone/>
              <a:defRPr/>
            </a:lvl3pPr>
            <a:lvl4pPr marL="1242395" indent="0" algn="ctr">
              <a:buNone/>
              <a:defRPr/>
            </a:lvl4pPr>
            <a:lvl5pPr marL="1656527" indent="0" algn="ctr">
              <a:buNone/>
              <a:defRPr/>
            </a:lvl5pPr>
            <a:lvl6pPr marL="2070659" indent="0" algn="ctr">
              <a:buNone/>
              <a:defRPr/>
            </a:lvl6pPr>
            <a:lvl7pPr marL="2484791" indent="0" algn="ctr">
              <a:buNone/>
              <a:defRPr/>
            </a:lvl7pPr>
            <a:lvl8pPr marL="2898922" indent="0" algn="ctr">
              <a:buNone/>
              <a:defRPr/>
            </a:lvl8pPr>
            <a:lvl9pPr marL="331305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608753"/>
            <a:ext cx="8231030" cy="806916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79" y="1597983"/>
            <a:ext cx="8231030" cy="4519677"/>
          </a:xfrm>
          <a:prstGeom prst="rect">
            <a:avLst/>
          </a:prstGeom>
        </p:spPr>
        <p:txBody>
          <a:bodyPr vert="eaVert" lIns="82826" tIns="41413" rIns="82826" bIns="41413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4788" y="6237288"/>
            <a:ext cx="2133600" cy="474662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8D812DF-B0BB-4124-9BFE-390EAEE893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2" y="274262"/>
            <a:ext cx="2057757" cy="5843398"/>
          </a:xfrm>
          <a:prstGeom prst="rect">
            <a:avLst/>
          </a:prstGeom>
        </p:spPr>
        <p:txBody>
          <a:bodyPr vert="eaVert"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2" y="274262"/>
            <a:ext cx="6020846" cy="5843398"/>
          </a:xfrm>
          <a:prstGeom prst="rect">
            <a:avLst/>
          </a:prstGeom>
        </p:spPr>
        <p:txBody>
          <a:bodyPr vert="eaVert" lIns="82826" tIns="41413" rIns="82826" bIns="41413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4788" y="6237288"/>
            <a:ext cx="2133600" cy="474662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8989B3D-F773-4833-ACB2-CAF72F0256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79" y="274262"/>
            <a:ext cx="8231030" cy="5843398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608753"/>
            <a:ext cx="8231030" cy="806916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9" y="1597983"/>
            <a:ext cx="8231030" cy="4519677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9" y="4400785"/>
            <a:ext cx="7773750" cy="1360183"/>
          </a:xfrm>
          <a:prstGeom prst="rect">
            <a:avLst/>
          </a:prstGeom>
        </p:spPr>
        <p:txBody>
          <a:bodyPr lIns="82826" tIns="41413" rIns="82826" bIns="41413" anchor="t"/>
          <a:lstStyle>
            <a:lvl1pPr algn="l">
              <a:defRPr sz="36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9" y="2902677"/>
            <a:ext cx="7773750" cy="1498103"/>
          </a:xfrm>
          <a:prstGeom prst="rect">
            <a:avLst/>
          </a:prstGeom>
        </p:spPr>
        <p:txBody>
          <a:bodyPr lIns="82826" tIns="41413" rIns="82826" bIns="41413" anchor="b"/>
          <a:lstStyle>
            <a:lvl1pPr marL="0" indent="0">
              <a:buNone/>
              <a:defRPr sz="1800">
                <a:latin typeface="Arial" pitchFamily="34" charset="0"/>
              </a:defRPr>
            </a:lvl1pPr>
            <a:lvl2pPr marL="414132" indent="0">
              <a:buNone/>
              <a:defRPr sz="1600"/>
            </a:lvl2pPr>
            <a:lvl3pPr marL="828264" indent="0">
              <a:buNone/>
              <a:defRPr sz="1400"/>
            </a:lvl3pPr>
            <a:lvl4pPr marL="1242395" indent="0">
              <a:buNone/>
              <a:defRPr sz="1300"/>
            </a:lvl4pPr>
            <a:lvl5pPr marL="1656527" indent="0">
              <a:buNone/>
              <a:defRPr sz="1300"/>
            </a:lvl5pPr>
            <a:lvl6pPr marL="2070659" indent="0">
              <a:buNone/>
              <a:defRPr sz="1300"/>
            </a:lvl6pPr>
            <a:lvl7pPr marL="2484791" indent="0">
              <a:buNone/>
              <a:defRPr sz="1300"/>
            </a:lvl7pPr>
            <a:lvl8pPr marL="2898922" indent="0">
              <a:buNone/>
              <a:defRPr sz="1300"/>
            </a:lvl8pPr>
            <a:lvl9pPr marL="3313054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4788" y="6237288"/>
            <a:ext cx="2133600" cy="474662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9B33A16-C1AD-4A5C-8993-7B0FCED61F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608753"/>
            <a:ext cx="8231030" cy="806916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597983"/>
            <a:ext cx="4039301" cy="4519677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 sz="2500">
                <a:latin typeface="Arial" pitchFamily="34" charset="0"/>
              </a:defRPr>
            </a:lvl1pPr>
            <a:lvl2pPr>
              <a:defRPr sz="22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597983"/>
            <a:ext cx="4039301" cy="4519677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 sz="2500">
                <a:latin typeface="Arial" pitchFamily="34" charset="0"/>
              </a:defRPr>
            </a:lvl1pPr>
            <a:lvl2pPr>
              <a:defRPr sz="22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608753"/>
            <a:ext cx="8231030" cy="806916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1" y="1532981"/>
            <a:ext cx="4040889" cy="638873"/>
          </a:xfrm>
          <a:prstGeom prst="rect">
            <a:avLst/>
          </a:prstGeom>
        </p:spPr>
        <p:txBody>
          <a:bodyPr lIns="82826" tIns="41413" rIns="82826" bIns="41413" anchor="b"/>
          <a:lstStyle>
            <a:lvl1pPr marL="0" indent="0">
              <a:buNone/>
              <a:defRPr sz="2200" b="1">
                <a:latin typeface="Arial" pitchFamily="34" charset="0"/>
              </a:defRPr>
            </a:lvl1pPr>
            <a:lvl2pPr marL="414132" indent="0">
              <a:buNone/>
              <a:defRPr sz="1800" b="1"/>
            </a:lvl2pPr>
            <a:lvl3pPr marL="828264" indent="0">
              <a:buNone/>
              <a:defRPr sz="1600" b="1"/>
            </a:lvl3pPr>
            <a:lvl4pPr marL="1242395" indent="0">
              <a:buNone/>
              <a:defRPr sz="1400" b="1"/>
            </a:lvl4pPr>
            <a:lvl5pPr marL="1656527" indent="0">
              <a:buNone/>
              <a:defRPr sz="1400" b="1"/>
            </a:lvl5pPr>
            <a:lvl6pPr marL="2070659" indent="0">
              <a:buNone/>
              <a:defRPr sz="1400" b="1"/>
            </a:lvl6pPr>
            <a:lvl7pPr marL="2484791" indent="0">
              <a:buNone/>
              <a:defRPr sz="1400" b="1"/>
            </a:lvl7pPr>
            <a:lvl8pPr marL="2898922" indent="0">
              <a:buNone/>
              <a:defRPr sz="1400" b="1"/>
            </a:lvl8pPr>
            <a:lvl9pPr marL="3313054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1" y="2171854"/>
            <a:ext cx="4040889" cy="3945800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 sz="2200">
                <a:latin typeface="Arial" pitchFamily="34" charset="0"/>
              </a:defRPr>
            </a:lvl1pPr>
            <a:lvl2pPr>
              <a:defRPr sz="1800">
                <a:latin typeface="Arial" pitchFamily="34" charset="0"/>
              </a:defRPr>
            </a:lvl2pPr>
            <a:lvl3pPr>
              <a:defRPr sz="16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5" y="1532981"/>
            <a:ext cx="4042477" cy="638873"/>
          </a:xfrm>
          <a:prstGeom prst="rect">
            <a:avLst/>
          </a:prstGeom>
        </p:spPr>
        <p:txBody>
          <a:bodyPr lIns="82826" tIns="41413" rIns="82826" bIns="41413" anchor="b"/>
          <a:lstStyle>
            <a:lvl1pPr marL="0" indent="0">
              <a:buNone/>
              <a:defRPr sz="2200" b="1">
                <a:latin typeface="Arial" pitchFamily="34" charset="0"/>
              </a:defRPr>
            </a:lvl1pPr>
            <a:lvl2pPr marL="414132" indent="0">
              <a:buNone/>
              <a:defRPr sz="1800" b="1"/>
            </a:lvl2pPr>
            <a:lvl3pPr marL="828264" indent="0">
              <a:buNone/>
              <a:defRPr sz="1600" b="1"/>
            </a:lvl3pPr>
            <a:lvl4pPr marL="1242395" indent="0">
              <a:buNone/>
              <a:defRPr sz="1400" b="1"/>
            </a:lvl4pPr>
            <a:lvl5pPr marL="1656527" indent="0">
              <a:buNone/>
              <a:defRPr sz="1400" b="1"/>
            </a:lvl5pPr>
            <a:lvl6pPr marL="2070659" indent="0">
              <a:buNone/>
              <a:defRPr sz="1400" b="1"/>
            </a:lvl6pPr>
            <a:lvl7pPr marL="2484791" indent="0">
              <a:buNone/>
              <a:defRPr sz="1400" b="1"/>
            </a:lvl7pPr>
            <a:lvl8pPr marL="2898922" indent="0">
              <a:buNone/>
              <a:defRPr sz="1400" b="1"/>
            </a:lvl8pPr>
            <a:lvl9pPr marL="3313054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5" y="2171854"/>
            <a:ext cx="4042477" cy="3945800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 sz="2200">
                <a:latin typeface="Arial" pitchFamily="34" charset="0"/>
              </a:defRPr>
            </a:lvl1pPr>
            <a:lvl2pPr>
              <a:defRPr sz="1800">
                <a:latin typeface="Arial" pitchFamily="34" charset="0"/>
              </a:defRPr>
            </a:lvl2pPr>
            <a:lvl3pPr>
              <a:defRPr sz="16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4788" y="6237288"/>
            <a:ext cx="2133600" cy="474662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80731F3-A62D-4A7D-9B44-CAD418DD5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608753"/>
            <a:ext cx="8231030" cy="806916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3" y="272671"/>
            <a:ext cx="3008835" cy="1160436"/>
          </a:xfrm>
          <a:prstGeom prst="rect">
            <a:avLst/>
          </a:prstGeom>
        </p:spPr>
        <p:txBody>
          <a:bodyPr lIns="82826" tIns="41413" rIns="82826" bIns="41413" anchor="b"/>
          <a:lstStyle>
            <a:lvl1pPr algn="l">
              <a:defRPr sz="18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0" y="272676"/>
            <a:ext cx="5112638" cy="5844984"/>
          </a:xfrm>
          <a:prstGeom prst="rect">
            <a:avLst/>
          </a:prstGeom>
        </p:spPr>
        <p:txBody>
          <a:bodyPr lIns="82826" tIns="41413" rIns="82826" bIns="41413"/>
          <a:lstStyle>
            <a:lvl1pPr>
              <a:defRPr sz="2900">
                <a:latin typeface="Arial" pitchFamily="34" charset="0"/>
              </a:defRPr>
            </a:lvl1pPr>
            <a:lvl2pPr>
              <a:defRPr sz="2500">
                <a:latin typeface="Arial" pitchFamily="34" charset="0"/>
              </a:defRPr>
            </a:lvl2pPr>
            <a:lvl3pPr>
              <a:defRPr sz="22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3" y="1433110"/>
            <a:ext cx="3008835" cy="4684548"/>
          </a:xfrm>
          <a:prstGeom prst="rect">
            <a:avLst/>
          </a:prstGeom>
        </p:spPr>
        <p:txBody>
          <a:bodyPr lIns="82826" tIns="41413" rIns="82826" bIns="41413"/>
          <a:lstStyle>
            <a:lvl1pPr marL="0" indent="0">
              <a:buNone/>
              <a:defRPr sz="1300">
                <a:latin typeface="Arial" pitchFamily="34" charset="0"/>
              </a:defRPr>
            </a:lvl1pPr>
            <a:lvl2pPr marL="414132" indent="0">
              <a:buNone/>
              <a:defRPr sz="1100"/>
            </a:lvl2pPr>
            <a:lvl3pPr marL="828264" indent="0">
              <a:buNone/>
              <a:defRPr sz="900"/>
            </a:lvl3pPr>
            <a:lvl4pPr marL="1242395" indent="0">
              <a:buNone/>
              <a:defRPr sz="800"/>
            </a:lvl4pPr>
            <a:lvl5pPr marL="1656527" indent="0">
              <a:buNone/>
              <a:defRPr sz="800"/>
            </a:lvl5pPr>
            <a:lvl6pPr marL="2070659" indent="0">
              <a:buNone/>
              <a:defRPr sz="800"/>
            </a:lvl6pPr>
            <a:lvl7pPr marL="2484791" indent="0">
              <a:buNone/>
              <a:defRPr sz="800"/>
            </a:lvl7pPr>
            <a:lvl8pPr marL="2898922" indent="0">
              <a:buNone/>
              <a:defRPr sz="800"/>
            </a:lvl8pPr>
            <a:lvl9pPr marL="3313054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01" y="4793932"/>
            <a:ext cx="5487353" cy="565951"/>
          </a:xfrm>
          <a:prstGeom prst="rect">
            <a:avLst/>
          </a:prstGeom>
        </p:spPr>
        <p:txBody>
          <a:bodyPr lIns="82826" tIns="41413" rIns="82826" bIns="41413" anchor="b"/>
          <a:lstStyle>
            <a:lvl1pPr algn="l">
              <a:defRPr sz="18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01" y="611924"/>
            <a:ext cx="5487353" cy="4109085"/>
          </a:xfrm>
          <a:prstGeom prst="rect">
            <a:avLst/>
          </a:prstGeom>
        </p:spPr>
        <p:txBody>
          <a:bodyPr lIns="82826" tIns="41413" rIns="82826" bIns="41413"/>
          <a:lstStyle>
            <a:lvl1pPr marL="0" indent="0">
              <a:buNone/>
              <a:defRPr sz="2900">
                <a:latin typeface="Arial" pitchFamily="34" charset="0"/>
              </a:defRPr>
            </a:lvl1pPr>
            <a:lvl2pPr marL="414132" indent="0">
              <a:buNone/>
              <a:defRPr sz="2500"/>
            </a:lvl2pPr>
            <a:lvl3pPr marL="828264" indent="0">
              <a:buNone/>
              <a:defRPr sz="2200"/>
            </a:lvl3pPr>
            <a:lvl4pPr marL="1242395" indent="0">
              <a:buNone/>
              <a:defRPr sz="1800"/>
            </a:lvl4pPr>
            <a:lvl5pPr marL="1656527" indent="0">
              <a:buNone/>
              <a:defRPr sz="1800"/>
            </a:lvl5pPr>
            <a:lvl6pPr marL="2070659" indent="0">
              <a:buNone/>
              <a:defRPr sz="1800"/>
            </a:lvl6pPr>
            <a:lvl7pPr marL="2484791" indent="0">
              <a:buNone/>
              <a:defRPr sz="1800"/>
            </a:lvl7pPr>
            <a:lvl8pPr marL="2898922" indent="0">
              <a:buNone/>
              <a:defRPr sz="1800"/>
            </a:lvl8pPr>
            <a:lvl9pPr marL="3313054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01" y="5359883"/>
            <a:ext cx="5487353" cy="803744"/>
          </a:xfrm>
          <a:prstGeom prst="rect">
            <a:avLst/>
          </a:prstGeom>
        </p:spPr>
        <p:txBody>
          <a:bodyPr lIns="82826" tIns="41413" rIns="82826" bIns="41413"/>
          <a:lstStyle>
            <a:lvl1pPr marL="0" indent="0">
              <a:buNone/>
              <a:defRPr sz="1300">
                <a:latin typeface="Arial" pitchFamily="34" charset="0"/>
              </a:defRPr>
            </a:lvl1pPr>
            <a:lvl2pPr marL="414132" indent="0">
              <a:buNone/>
              <a:defRPr sz="1100"/>
            </a:lvl2pPr>
            <a:lvl3pPr marL="828264" indent="0">
              <a:buNone/>
              <a:defRPr sz="900"/>
            </a:lvl3pPr>
            <a:lvl4pPr marL="1242395" indent="0">
              <a:buNone/>
              <a:defRPr sz="800"/>
            </a:lvl4pPr>
            <a:lvl5pPr marL="1656527" indent="0">
              <a:buNone/>
              <a:defRPr sz="800"/>
            </a:lvl5pPr>
            <a:lvl6pPr marL="2070659" indent="0">
              <a:buNone/>
              <a:defRPr sz="800"/>
            </a:lvl6pPr>
            <a:lvl7pPr marL="2484791" indent="0">
              <a:buNone/>
              <a:defRPr sz="800"/>
            </a:lvl7pPr>
            <a:lvl8pPr marL="2898922" indent="0">
              <a:buNone/>
              <a:defRPr sz="800"/>
            </a:lvl8pPr>
            <a:lvl9pPr marL="3313054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475"/>
            <a:ext cx="2897188" cy="244475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4788" y="6237288"/>
            <a:ext cx="2133600" cy="474662"/>
          </a:xfrm>
          <a:prstGeom prst="rect">
            <a:avLst/>
          </a:prstGeom>
        </p:spPr>
        <p:txBody>
          <a:bodyPr vert="horz" wrap="square" lIns="82826" tIns="41413" rIns="82826" bIns="4141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73F4466-E9FC-4C80-85F2-5415802E4F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659188" y="6467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26" tIns="41413" rIns="82826" bIns="41413"/>
          <a:lstStyle/>
          <a:p>
            <a:pPr algn="ctr">
              <a:defRPr/>
            </a:pPr>
            <a:fld id="{269E684B-E48B-40A5-95B1-B29769866499}" type="slidenum">
              <a:rPr lang="zh-CN" altLang="en-US" sz="13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altLang="zh-CN" sz="1300" dirty="0">
              <a:solidFill>
                <a:schemeClr val="bg1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011988" y="6451600"/>
            <a:ext cx="1905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26" tIns="41413" rIns="82826" bIns="41413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黑体" pitchFamily="49" charset="-122"/>
              </a:rPr>
              <a:t>www.drivehq.com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467475"/>
            <a:ext cx="2058988" cy="284163"/>
          </a:xfrm>
          <a:prstGeom prst="rect">
            <a:avLst/>
          </a:prstGeom>
          <a:noFill/>
        </p:spPr>
        <p:txBody>
          <a:bodyPr lIns="82826" tIns="41413" rIns="82826" bIns="41413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4132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8264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42395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5652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9563" indent="-30956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25876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350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9388" indent="-206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62138" indent="-2063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77725" indent="-20706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91856" indent="-20706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05988" indent="-20706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20120" indent="-20706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32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264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527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659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791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922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054" algn="l" defTabSz="8282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name.vosibiz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8000" y="864000"/>
            <a:ext cx="5433456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Overview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795" y="1900237"/>
            <a:ext cx="3886200" cy="18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994" y="1900237"/>
            <a:ext cx="39061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1394" y="4110037"/>
            <a:ext cx="7391400" cy="134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88"/>
              </a:spcAft>
            </a:pPr>
            <a:r>
              <a:rPr lang="en-US" altLang="zh-CN" dirty="0" smtClean="0">
                <a:cs typeface="Arial" charset="0"/>
              </a:rPr>
              <a:t>ADT, Comcast, AT&amp;T and other security services charge $30 to $100/month, plus expensive hardware and professional installation</a:t>
            </a:r>
          </a:p>
          <a:p>
            <a:pPr>
              <a:spcAft>
                <a:spcPts val="1088"/>
              </a:spcAft>
            </a:pPr>
            <a:r>
              <a:rPr lang="en-US" altLang="zh-CN" dirty="0" err="1" smtClean="0">
                <a:cs typeface="Arial" charset="0"/>
              </a:rPr>
              <a:t>CameraFTP</a:t>
            </a:r>
            <a:r>
              <a:rPr lang="en-US" altLang="zh-CN" dirty="0" smtClean="0">
                <a:cs typeface="Arial" charset="0"/>
              </a:rPr>
              <a:t> is a revolutionary and disruptive service. With the latest Cloud based technologies, our service price starts at only $1.50/month!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656000"/>
            <a:ext cx="7962900" cy="5029201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White Label Reseller Program</a:t>
            </a:r>
          </a:p>
          <a:p>
            <a:pPr>
              <a:buNone/>
            </a:pPr>
            <a:r>
              <a:rPr lang="en-US" sz="1800" b="1" dirty="0" smtClean="0"/>
              <a:t>	</a:t>
            </a:r>
            <a:r>
              <a:rPr lang="en-US" sz="1600" b="1" dirty="0" smtClean="0"/>
              <a:t>It is almost identical to the co-branded program, except: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You can use your own website domain name.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/>
              <a:t>The co-branded website is shared among all co-branded resellers, therefore the cost is lower; White label service requires a separate website, static IP address &amp; SSL certificate. The setup &amp; maintenance costs are much higher.</a:t>
            </a:r>
          </a:p>
          <a:p>
            <a:pPr marL="310599" indent="-310599">
              <a:buFontTx/>
              <a:buNone/>
              <a:defRPr/>
            </a:pPr>
            <a:endParaRPr lang="en-US" altLang="zh-CN" sz="1100" dirty="0" smtClean="0">
              <a:latin typeface="Arial" charset="0"/>
            </a:endParaRPr>
          </a:p>
          <a:p>
            <a:pPr marL="310599" indent="-310599">
              <a:buFontTx/>
              <a:buNone/>
              <a:defRPr/>
            </a:pPr>
            <a:r>
              <a:rPr lang="en-US" altLang="zh-CN" sz="1600" dirty="0" smtClean="0">
                <a:latin typeface="Arial" charset="0"/>
              </a:rPr>
              <a:t>	White label service usually means you will customize the website more thoroughly. You must have a team to customize the website for you based on our website templates. (We don't provide customization service)</a:t>
            </a:r>
          </a:p>
          <a:p>
            <a:pPr marL="310599" indent="-310599">
              <a:buFontTx/>
              <a:buNone/>
              <a:defRPr/>
            </a:pPr>
            <a:r>
              <a:rPr lang="en-US" altLang="zh-CN" sz="1600" dirty="0" smtClean="0">
                <a:latin typeface="Arial" charset="0"/>
              </a:rPr>
              <a:t>	</a:t>
            </a:r>
          </a:p>
          <a:p>
            <a:pPr marL="310599" indent="-310599">
              <a:buFontTx/>
              <a:buNone/>
              <a:defRPr/>
            </a:pPr>
            <a:r>
              <a:rPr lang="en-US" altLang="zh-CN" sz="1600" dirty="0" smtClean="0">
                <a:latin typeface="Arial" charset="0"/>
              </a:rPr>
              <a:t>	To be a white label reseller, you must meet the following criteria:</a:t>
            </a:r>
          </a:p>
          <a:p>
            <a:pPr lvl="1"/>
            <a:r>
              <a:rPr lang="en-US" sz="1200" dirty="0" smtClean="0"/>
              <a:t>Have a team to customize the website for you.</a:t>
            </a:r>
          </a:p>
          <a:p>
            <a:pPr lvl="1"/>
            <a:r>
              <a:rPr lang="en-US" sz="1200" dirty="0" smtClean="0"/>
              <a:t>Have a strong brand name, or large customer base, or large sales channels, a high marketing budget.</a:t>
            </a:r>
          </a:p>
          <a:p>
            <a:pPr lvl="1"/>
            <a:r>
              <a:rPr lang="en-US" sz="1200" dirty="0" smtClean="0"/>
              <a:t>Must be able to sell at least $8,000/year.</a:t>
            </a:r>
          </a:p>
          <a:p>
            <a:pPr marL="310599" indent="-310599">
              <a:buFontTx/>
              <a:buNone/>
              <a:defRPr/>
            </a:pPr>
            <a:endParaRPr lang="en-US" altLang="zh-CN" sz="1600" dirty="0" smtClean="0">
              <a:latin typeface="Arial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CN" sz="1600" b="1" dirty="0" smtClean="0">
                <a:latin typeface="Arial" charset="0"/>
              </a:rPr>
              <a:t>It is recommended using Group Account Reseller program or co-branded program. You can leverage on </a:t>
            </a:r>
            <a:r>
              <a:rPr lang="en-US" altLang="zh-CN" sz="1600" b="1" dirty="0" err="1" smtClean="0">
                <a:latin typeface="Arial" charset="0"/>
              </a:rPr>
              <a:t>DriveHQ</a:t>
            </a:r>
            <a:r>
              <a:rPr lang="en-US" altLang="zh-CN" sz="1600" b="1" dirty="0" smtClean="0">
                <a:latin typeface="Arial" charset="0"/>
              </a:rPr>
              <a:t> and </a:t>
            </a:r>
            <a:r>
              <a:rPr lang="en-US" altLang="zh-CN" sz="1600" b="1" dirty="0" err="1" smtClean="0">
                <a:latin typeface="Arial" charset="0"/>
              </a:rPr>
              <a:t>CameraFTP’s</a:t>
            </a:r>
            <a:r>
              <a:rPr lang="en-US" altLang="zh-CN" sz="1600" b="1" dirty="0" smtClean="0">
                <a:latin typeface="Arial" charset="0"/>
              </a:rPr>
              <a:t> strong brand name.</a:t>
            </a:r>
          </a:p>
          <a:p>
            <a:pPr marL="310599" indent="-310599">
              <a:buFontTx/>
              <a:buNone/>
              <a:defRPr/>
            </a:pPr>
            <a:r>
              <a:rPr lang="en-US" altLang="zh-CN" sz="1600" b="1" dirty="0" smtClean="0">
                <a:latin typeface="Arial" charset="0"/>
              </a:rPr>
              <a:t>	</a:t>
            </a:r>
          </a:p>
          <a:p>
            <a:pPr marL="310599" indent="-310599">
              <a:buFontTx/>
              <a:buNone/>
              <a:defRPr/>
            </a:pPr>
            <a:endParaRPr lang="en-US" altLang="zh-CN" sz="1600" dirty="0" smtClean="0"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5473209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Reseller Programs (2)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747837"/>
            <a:ext cx="8231188" cy="4495801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lnSpc>
                <a:spcPct val="120000"/>
              </a:lnSpc>
              <a:spcBef>
                <a:spcPts val="391"/>
              </a:spcBef>
              <a:buFontTx/>
              <a:buNone/>
              <a:defRPr/>
            </a:pPr>
            <a:r>
              <a:rPr lang="en-US" altLang="zh-CN" sz="1600" dirty="0" err="1" smtClean="0">
                <a:latin typeface="Arial" charset="0"/>
              </a:rPr>
              <a:t>CameraFTP’s</a:t>
            </a:r>
            <a:r>
              <a:rPr lang="en-US" altLang="zh-CN" sz="1600" dirty="0" smtClean="0">
                <a:latin typeface="Arial" charset="0"/>
              </a:rPr>
              <a:t> datacenter is co-located with Hurricane Electric in Fremont, California. (One of the largest global Internet networks since 1994)</a:t>
            </a: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buFontTx/>
              <a:buNone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buFontTx/>
              <a:buNone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buFontTx/>
              <a:buNone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buFontTx/>
              <a:buNone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309784" lvl="1" indent="-309784" eaLnBrk="1" hangingPunct="1">
              <a:lnSpc>
                <a:spcPct val="80000"/>
              </a:lnSpc>
              <a:spcBef>
                <a:spcPts val="391"/>
              </a:spcBef>
              <a:buFontTx/>
              <a:buNone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  <a:cs typeface="+mn-cs"/>
              </a:rPr>
              <a:t>The datacenter features:</a:t>
            </a:r>
          </a:p>
          <a:p>
            <a:pPr marL="309784" lvl="1" indent="-309784" eaLnBrk="1" hangingPunct="1">
              <a:lnSpc>
                <a:spcPct val="120000"/>
              </a:lnSpc>
              <a:spcBef>
                <a:spcPts val="391"/>
              </a:spcBef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  <a:cs typeface="+mn-cs"/>
              </a:rPr>
              <a:t>Redundant power supplies, UPS and backup generators</a:t>
            </a:r>
          </a:p>
          <a:p>
            <a:pPr marL="309784" lvl="1" indent="-309784" eaLnBrk="1" hangingPunct="1">
              <a:lnSpc>
                <a:spcPct val="120000"/>
              </a:lnSpc>
              <a:spcBef>
                <a:spcPts val="391"/>
              </a:spcBef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  <a:cs typeface="+mn-cs"/>
              </a:rPr>
              <a:t>Redundant Internet connections, multi-paths to most locations in the world</a:t>
            </a:r>
          </a:p>
          <a:p>
            <a:pPr marL="309784" lvl="1" indent="-309784" eaLnBrk="1" hangingPunct="1">
              <a:lnSpc>
                <a:spcPct val="120000"/>
              </a:lnSpc>
              <a:spcBef>
                <a:spcPts val="391"/>
              </a:spcBef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  <a:cs typeface="+mn-cs"/>
              </a:rPr>
              <a:t>24x7 onsite security, surveillance cameras, automatic monitoring &amp; alarm system</a:t>
            </a:r>
          </a:p>
          <a:p>
            <a:pPr marL="309784" lvl="1" indent="-309784" eaLnBrk="1" hangingPunct="1">
              <a:lnSpc>
                <a:spcPct val="120000"/>
              </a:lnSpc>
              <a:spcBef>
                <a:spcPts val="391"/>
              </a:spcBef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  <a:cs typeface="+mn-cs"/>
              </a:rPr>
              <a:t>Virtually unlimited network bandwidth and storage capacity</a:t>
            </a:r>
          </a:p>
          <a:p>
            <a:pPr marL="309784" lvl="1" indent="-309784" eaLnBrk="1" hangingPunct="1">
              <a:lnSpc>
                <a:spcPct val="120000"/>
              </a:lnSpc>
              <a:spcBef>
                <a:spcPts val="391"/>
              </a:spcBef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  <a:cs typeface="+mn-cs"/>
              </a:rPr>
              <a:t>Fully redundant hardware - no single point of failure</a:t>
            </a:r>
          </a:p>
        </p:txBody>
      </p:sp>
      <p:pic>
        <p:nvPicPr>
          <p:cNvPr id="2" name="Picture 5" descr="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588" y="2701925"/>
            <a:ext cx="43815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88000" y="864000"/>
            <a:ext cx="1935382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Facility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747837"/>
            <a:ext cx="8231188" cy="421481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We follow the industry’s top security and privacy practices.</a:t>
            </a: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Only senior operations personnel can access the data center.  All activities are logged to ensure accountability and strict adherence to procedures.</a:t>
            </a: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We have a 24x7 automatic monitoring system which detects system problems, abuses, or intrusions. Network administrators are notified immediately of any problems.</a:t>
            </a: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All employees are required to have strong passwords and must change them periodically.</a:t>
            </a: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New security patches are tested and installed as soon as possible.</a:t>
            </a: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marL="307975" indent="-307975" eaLnBrk="1" hangingPunct="1">
              <a:spcBef>
                <a:spcPts val="400"/>
              </a:spcBef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Firewalls, security software, and anti-virus software.</a:t>
            </a: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6754009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Security &amp; Privacy Policies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288000" y="863999"/>
            <a:ext cx="3522794" cy="699188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Appendix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790" y="2268000"/>
            <a:ext cx="7120009" cy="421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794" y="167163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n w="11430"/>
                <a:solidFill>
                  <a:srgbClr val="2D4B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Verdana" pitchFamily="34" charset="0"/>
                <a:cs typeface="Verdana" pitchFamily="34" charset="0"/>
              </a:rPr>
              <a:t> The add camera screen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105" y="1692000"/>
            <a:ext cx="5785379" cy="50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3"/>
          <p:cNvSpPr/>
          <p:nvPr/>
        </p:nvSpPr>
        <p:spPr>
          <a:xfrm>
            <a:off x="381794" y="833437"/>
            <a:ext cx="8305800" cy="699188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The camera list screen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381794" y="833437"/>
            <a:ext cx="8305800" cy="699188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The camera player screen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581" y="1728000"/>
            <a:ext cx="672642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288000" y="1080000"/>
            <a:ext cx="8305800" cy="437578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View file list: images are packed in zip format</a:t>
            </a:r>
            <a:endParaRPr lang="zh-CN" altLang="en-US" sz="23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4" y="2088000"/>
            <a:ext cx="7543800" cy="31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288000" y="1035493"/>
            <a:ext cx="8305800" cy="483744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View image thumbnails and enlarged view</a:t>
            </a:r>
            <a:endParaRPr lang="zh-CN" altLang="en-US" sz="2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94" y="1728000"/>
            <a:ext cx="7315200" cy="479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288000" y="972000"/>
            <a:ext cx="8305800" cy="576077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Share a camera to other people</a:t>
            </a:r>
            <a:endParaRPr lang="zh-CN" alt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085" y="1728000"/>
            <a:ext cx="6271418" cy="46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381794" y="833437"/>
            <a:ext cx="8305800" cy="699188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Publish a Camera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6" y="1728000"/>
            <a:ext cx="6266656" cy="4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47837"/>
            <a:ext cx="8229600" cy="4495801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err="1" smtClean="0">
                <a:latin typeface="Arial" charset="0"/>
              </a:rPr>
              <a:t>CameraFTP</a:t>
            </a:r>
            <a:r>
              <a:rPr lang="en-US" altLang="zh-CN" sz="1600" dirty="0" smtClean="0">
                <a:latin typeface="Arial" charset="0"/>
              </a:rPr>
              <a:t> offers cloud-based security &amp; monitoring service for homes &amp; businesses. </a:t>
            </a:r>
          </a:p>
          <a:p>
            <a:pPr eaLnBrk="1" hangingPunct="1"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eaLnBrk="1" hangingPunct="1"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It has many advantages over traditional security services.</a:t>
            </a:r>
          </a:p>
          <a:p>
            <a:pPr eaLnBrk="1" hangingPunct="1">
              <a:buClr>
                <a:srgbClr val="2D4B9B"/>
              </a:buClr>
              <a:buFont typeface="Wingdings" pitchFamily="2" charset="2"/>
              <a:buChar char="Ø"/>
            </a:pPr>
            <a:endParaRPr lang="en-US" altLang="zh-CN" sz="1600" dirty="0" smtClean="0">
              <a:latin typeface="Arial" charset="0"/>
            </a:endParaRPr>
          </a:p>
          <a:p>
            <a:pPr eaLnBrk="1" hangingPunct="1"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smtClean="0">
                <a:latin typeface="Arial" charset="0"/>
              </a:rPr>
              <a:t>Starts at only $1.50/camera/month, the price is 10 times lower that other security services.</a:t>
            </a:r>
          </a:p>
          <a:p>
            <a:pPr eaLnBrk="1" hangingPunct="1">
              <a:buClr>
                <a:srgbClr val="2D4B9B"/>
              </a:buClr>
              <a:buNone/>
            </a:pPr>
            <a:endParaRPr lang="en-US" altLang="zh-CN" sz="1600" dirty="0" smtClean="0">
              <a:latin typeface="Arial" charset="0"/>
            </a:endParaRPr>
          </a:p>
          <a:p>
            <a:pPr eaLnBrk="1" hangingPunct="1">
              <a:buClr>
                <a:srgbClr val="2D4B9B"/>
              </a:buClr>
              <a:buFont typeface="Wingdings" pitchFamily="2" charset="2"/>
              <a:buChar char="Ø"/>
            </a:pPr>
            <a:r>
              <a:rPr lang="en-US" altLang="zh-CN" sz="1600" dirty="0" err="1" smtClean="0">
                <a:latin typeface="Arial" charset="0"/>
              </a:rPr>
              <a:t>CameraFTP</a:t>
            </a:r>
            <a:r>
              <a:rPr lang="en-US" altLang="zh-CN" sz="1600" dirty="0" smtClean="0">
                <a:latin typeface="Arial" charset="0"/>
              </a:rPr>
              <a:t> is a subsidiary of </a:t>
            </a:r>
            <a:r>
              <a:rPr lang="en-US" altLang="zh-CN" sz="1600" dirty="0" err="1" smtClean="0">
                <a:latin typeface="Arial" charset="0"/>
              </a:rPr>
              <a:t>DriveHQ</a:t>
            </a:r>
            <a:r>
              <a:rPr lang="en-US" altLang="zh-CN" sz="1600" dirty="0" smtClean="0">
                <a:latin typeface="Arial" charset="0"/>
              </a:rPr>
              <a:t>, the </a:t>
            </a:r>
            <a:r>
              <a:rPr lang="en-US" altLang="zh-CN" sz="1600" u="sng" dirty="0" smtClean="0">
                <a:latin typeface="Arial" charset="0"/>
              </a:rPr>
              <a:t>first</a:t>
            </a:r>
            <a:r>
              <a:rPr lang="en-US" altLang="zh-CN" sz="1600" dirty="0" smtClean="0">
                <a:latin typeface="Arial" charset="0"/>
              </a:rPr>
              <a:t> cloud IT solution provider founded in 2003. Based in Silicon Valley, </a:t>
            </a:r>
            <a:r>
              <a:rPr lang="en-US" altLang="zh-CN" sz="1600" dirty="0" err="1" smtClean="0">
                <a:latin typeface="Arial" charset="0"/>
              </a:rPr>
              <a:t>DriveHQ</a:t>
            </a:r>
            <a:r>
              <a:rPr lang="en-US" altLang="zh-CN" sz="1600" dirty="0" smtClean="0">
                <a:latin typeface="Arial" charset="0"/>
              </a:rPr>
              <a:t> has over 1.8 million registered users from </a:t>
            </a:r>
            <a:r>
              <a:rPr lang="en-US" altLang="zh-CN" sz="1600" dirty="0" smtClean="0">
                <a:latin typeface="Arial" charset="0"/>
                <a:cs typeface="Arial" charset="0"/>
              </a:rPr>
              <a:t>all over the world and across many industries. </a:t>
            </a:r>
            <a:endParaRPr lang="en-US" altLang="zh-CN" sz="1600" dirty="0" smtClean="0"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4773018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About </a:t>
            </a: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en-US" altLang="zh-CN" dirty="0" smtClean="0">
              <a:ln w="11430"/>
              <a:solidFill>
                <a:srgbClr val="2D4B9B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288000" y="1152000"/>
            <a:ext cx="8305800" cy="360634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A camera is published, use the static URL to view the camera</a:t>
            </a:r>
            <a:endParaRPr lang="zh-CN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0" y="1728000"/>
            <a:ext cx="6735769" cy="477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>
          <a:xfrm>
            <a:off x="288000" y="1044000"/>
            <a:ext cx="8305800" cy="483744"/>
          </a:xfrm>
          <a:prstGeom prst="rect">
            <a:avLst/>
          </a:prstGeom>
          <a:noFill/>
        </p:spPr>
        <p:txBody>
          <a:bodyPr wrap="squar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2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View published camera using the static URL</a:t>
            </a:r>
            <a:endParaRPr lang="zh-CN" altLang="en-US" sz="2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935" y="1728000"/>
            <a:ext cx="6385719" cy="48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69" y="1728000"/>
            <a:ext cx="1500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331" y="1728000"/>
            <a:ext cx="1490663" cy="26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869" y="1980000"/>
            <a:ext cx="3209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994" y="4567237"/>
            <a:ext cx="2362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1430"/>
                <a:solidFill>
                  <a:srgbClr val="2D4B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Verdana" pitchFamily="34" charset="0"/>
                <a:cs typeface="Verdana" pitchFamily="34" charset="0"/>
              </a:rPr>
              <a:t>Mobile Viewer App</a:t>
            </a:r>
          </a:p>
          <a:p>
            <a:endParaRPr lang="en-US" dirty="0" smtClean="0"/>
          </a:p>
          <a:p>
            <a:r>
              <a:rPr lang="en-US" dirty="0" smtClean="0"/>
              <a:t>Remotely monitor or play back from anywhere at any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794" y="4567237"/>
            <a:ext cx="2743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1430"/>
                <a:solidFill>
                  <a:srgbClr val="2D4B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Verdana" pitchFamily="34" charset="0"/>
                <a:cs typeface="Verdana" pitchFamily="34" charset="0"/>
              </a:rPr>
              <a:t>Mobile Security Camera</a:t>
            </a:r>
          </a:p>
          <a:p>
            <a:r>
              <a:rPr lang="en-US" altLang="zh-CN" dirty="0" smtClean="0">
                <a:ln w="11430"/>
                <a:solidFill>
                  <a:srgbClr val="2D4B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dirty="0" smtClean="0"/>
              <a:t>Turn your smart phone or tablet into a Cloud-based security camera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0594" y="4567237"/>
            <a:ext cx="2514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1430"/>
                <a:solidFill>
                  <a:srgbClr val="2D4B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Verdana" pitchFamily="34" charset="0"/>
                <a:cs typeface="Verdana" pitchFamily="34" charset="0"/>
              </a:rPr>
              <a:t>Webcam FTP Service </a:t>
            </a:r>
          </a:p>
          <a:p>
            <a:endParaRPr lang="en-US" dirty="0" smtClean="0">
              <a:ln w="11430"/>
              <a:solidFill>
                <a:srgbClr val="2D4B9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r>
              <a:rPr lang="en-US" dirty="0" smtClean="0"/>
              <a:t>Turn your webcam or laptop into a Cloud-based security camera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113" y="3614738"/>
            <a:ext cx="20574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901825"/>
            <a:ext cx="1295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913" y="2763838"/>
            <a:ext cx="3659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913" y="3348038"/>
            <a:ext cx="36591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4913" y="1901825"/>
            <a:ext cx="36591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3" y="4376738"/>
            <a:ext cx="6097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47913" y="5202238"/>
            <a:ext cx="1847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3713" y="4452938"/>
            <a:ext cx="1830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3713" y="5278438"/>
            <a:ext cx="18303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3" y="5202238"/>
            <a:ext cx="1752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1513" y="5202238"/>
            <a:ext cx="2068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7" descr="https://encrypted-tbn0.gstatic.com/images?q=tbn:ANd9GcRVp8l07qmxssX5_GRQZBSQ_uppZufgHJKh66-01RH2dQ7axCipd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3424238"/>
            <a:ext cx="22399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3" y="1901825"/>
            <a:ext cx="13716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7113" y="1901825"/>
            <a:ext cx="1295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288000" y="957804"/>
            <a:ext cx="6656227" cy="637633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Some</a:t>
            </a:r>
            <a:r>
              <a:rPr lang="en-US" altLang="zh-C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of our clients include…</a:t>
            </a:r>
            <a:endParaRPr lang="zh-CN" alt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51013"/>
            <a:ext cx="7962900" cy="4645025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Home security &amp; monitoring service;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Business security &amp; monitoring service;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Monitoring your loved ones (kids, pets, elderly, etc.);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Monitoring business activities;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Monitoring construction sites;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Monitoring public places;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Monitoring large events;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Arial" charset="0"/>
                <a:ea typeface="宋体" pitchFamily="2" charset="-122"/>
              </a:rPr>
              <a:t>Community monitoring and crime prevention;</a:t>
            </a:r>
          </a:p>
          <a:p>
            <a:pPr marL="310599" indent="-310599">
              <a:buFontTx/>
              <a:buNone/>
              <a:defRPr/>
            </a:pPr>
            <a:endParaRPr lang="en-US" altLang="zh-CN" sz="1300" dirty="0" smtClean="0"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5261934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Services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692000"/>
            <a:ext cx="7962900" cy="4953001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Easy to setup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NO special hardware or professional setup are required.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NO technical expertise on DDNS, Router and Port Forwarding are required.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Low cost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10 times lower than traditional security services.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Flexibility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No contract lockup, no hardware lockup.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Better security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Cloud-based recording. Data is protected in our secure datacenter.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Remote monitoring and playback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Using a web browser, smart phone or tablets from anywhere.</a:t>
            </a:r>
          </a:p>
          <a:p>
            <a:pPr marL="310599" indent="-310599">
              <a:buFontTx/>
              <a:buNone/>
              <a:defRPr/>
            </a:pPr>
            <a:endParaRPr lang="en-US" altLang="zh-CN" sz="1200" dirty="0" smtClean="0"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6037980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Advantages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51013"/>
            <a:ext cx="7962900" cy="4645025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None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Far more features than other security services: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Cloud storage for security cameras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No DVR, computer or other storage devices needed.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Fully optimized FTP service for security cameras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24x7 cloud-based recording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No need to manually monitor it. It records data for you, so you know what has happened. Your evidences are preserved. 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Play back the recorded data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You can play back the recorded data from anywhere at anytime. 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Real-time monitoring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6060230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Features (1)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51013"/>
            <a:ext cx="7962900" cy="4645025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sz="2000" dirty="0" smtClean="0"/>
              <a:t>Download the recorded data</a:t>
            </a:r>
            <a:endParaRPr lang="en-US" altLang="zh-CN" sz="2000" dirty="0" smtClean="0">
              <a:latin typeface="Arial" charset="0"/>
              <a:ea typeface="宋体" pitchFamily="2" charset="-122"/>
            </a:endParaRP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You can preserve the recorded data by downloading it using a browser or any FTP client.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Camera status notification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If your camera stopped uploading data for certain amount of time, the system can send a notification email to you. You can ensure your camera is working 24x7. This is better than event-triggered notification.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Advanced security features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10 years of track record in offering Cloud-based services;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The unique “Camera Admin Mode” makes it extremely secure. An intruder cannot delete your recorded data even with your username and password!</a:t>
            </a: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6060230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Features (2)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51013"/>
            <a:ext cx="7962900" cy="4645025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Share camera to other people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Share camera to other users, incl. </a:t>
            </a:r>
            <a:r>
              <a:rPr lang="en-US" altLang="zh-CN" sz="1600" dirty="0" err="1" smtClean="0">
                <a:latin typeface="Arial" charset="0"/>
                <a:ea typeface="宋体" pitchFamily="2" charset="-122"/>
              </a:rPr>
              <a:t>CameraFTP</a:t>
            </a:r>
            <a:r>
              <a:rPr lang="en-US" altLang="zh-CN" sz="1600" dirty="0" smtClean="0">
                <a:latin typeface="Arial" charset="0"/>
                <a:ea typeface="宋体" pitchFamily="2" charset="-122"/>
              </a:rPr>
              <a:t> members and non-members.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Share different cameras to different users;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Publish camera for anybody to view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Publish camera for anybody to view. For example, monitoring the highway traffic, the entrance of a busy shopping center or a public event.</a:t>
            </a:r>
          </a:p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Arial" charset="0"/>
                <a:ea typeface="宋体" pitchFamily="2" charset="-122"/>
              </a:rPr>
              <a:t>Group account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600" dirty="0" smtClean="0">
                <a:latin typeface="Arial" charset="0"/>
                <a:ea typeface="宋体" pitchFamily="2" charset="-122"/>
              </a:rPr>
              <a:t>Mainly designed for businesses with multiple locations. You can create a sub-account for each location. A sub-user can only access the cameras at his location. The group owner can manage all cameras and sub-accounts.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endParaRPr lang="en-US" altLang="zh-CN" sz="1600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6060230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Features (3)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751013"/>
            <a:ext cx="7962900" cy="4645025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09784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Arial" charset="0"/>
                <a:ea typeface="宋体" pitchFamily="2" charset="-122"/>
              </a:rPr>
              <a:t>Video / audio support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altLang="zh-CN" sz="1400" dirty="0" smtClean="0">
                <a:latin typeface="Arial" charset="0"/>
                <a:ea typeface="宋体" pitchFamily="2" charset="-122"/>
              </a:rPr>
              <a:t>If your camera supports uploading video clips to the cloud, then </a:t>
            </a:r>
            <a:r>
              <a:rPr lang="en-US" altLang="zh-CN" sz="1400" dirty="0" err="1" smtClean="0">
                <a:latin typeface="Arial" charset="0"/>
                <a:ea typeface="宋体" pitchFamily="2" charset="-122"/>
              </a:rPr>
              <a:t>CameraFTP</a:t>
            </a:r>
            <a:r>
              <a:rPr lang="en-US" altLang="zh-CN" sz="1400" dirty="0" smtClean="0">
                <a:latin typeface="Arial" charset="0"/>
                <a:ea typeface="宋体" pitchFamily="2" charset="-122"/>
              </a:rPr>
              <a:t> supports it.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sz="1400" dirty="0" smtClean="0"/>
              <a:t>Most security cameras can only upload images. </a:t>
            </a:r>
            <a:r>
              <a:rPr lang="en-US" sz="1400" dirty="0" err="1" smtClean="0"/>
              <a:t>CameraFTP</a:t>
            </a:r>
            <a:r>
              <a:rPr lang="en-US" sz="1400" dirty="0" smtClean="0"/>
              <a:t> can play the recorded data like a video.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Courier New" pitchFamily="49" charset="0"/>
              <a:buChar char="o"/>
              <a:defRPr/>
            </a:pPr>
            <a:r>
              <a:rPr lang="en-US" sz="1400" b="1" dirty="0" smtClean="0"/>
              <a:t>Uploading images instead of video clips has some advantages:</a:t>
            </a:r>
          </a:p>
          <a:p>
            <a:pPr marL="1035271" lvl="2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•"/>
              <a:defRPr/>
            </a:pPr>
            <a:r>
              <a:rPr lang="en-US" sz="1400" dirty="0" smtClean="0"/>
              <a:t>Most security cameras cannot upload videos.</a:t>
            </a:r>
          </a:p>
          <a:p>
            <a:pPr marL="1035271" lvl="2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•"/>
              <a:defRPr/>
            </a:pPr>
            <a:r>
              <a:rPr lang="en-US" sz="1400" dirty="0" smtClean="0"/>
              <a:t>The bandwidth &amp; storage requirements are lower, so the service cost is also lower, but it still records important data.</a:t>
            </a:r>
          </a:p>
          <a:p>
            <a:pPr marL="1035271" lvl="2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•"/>
              <a:defRPr/>
            </a:pPr>
            <a:r>
              <a:rPr lang="en-US" sz="1400" dirty="0" smtClean="0"/>
              <a:t>ADSL and Cable Modem’s upload bandwidth is too small and often is not fast enough to upload videos, esp. if you have more than 1 cameras, or if your frame rate is high.</a:t>
            </a:r>
          </a:p>
          <a:p>
            <a:pPr marL="1035271" lvl="2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•"/>
              <a:defRPr/>
            </a:pPr>
            <a:r>
              <a:rPr lang="en-US" sz="1400" dirty="0" smtClean="0"/>
              <a:t>Most security cameras already support real-time video (and audio) monitoring through a web browser. The drawbacks are:</a:t>
            </a:r>
          </a:p>
          <a:p>
            <a:pPr marL="1449609" lvl="3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‒"/>
              <a:defRPr/>
            </a:pPr>
            <a:r>
              <a:rPr lang="en-US" sz="1200" dirty="0" smtClean="0"/>
              <a:t>It requires technical expertise on IP address, DDNS service, router and port forwarding.</a:t>
            </a:r>
          </a:p>
          <a:p>
            <a:pPr marL="1449609" lvl="3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‒"/>
              <a:defRPr/>
            </a:pPr>
            <a:r>
              <a:rPr lang="en-US" sz="1200" dirty="0" smtClean="0"/>
              <a:t>Your camera is less secure as it needs to be accessible from the Internet.</a:t>
            </a:r>
          </a:p>
          <a:p>
            <a:pPr marL="1449609" lvl="3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Arial" pitchFamily="34" charset="0"/>
              <a:buChar char="‒"/>
              <a:defRPr/>
            </a:pPr>
            <a:r>
              <a:rPr lang="en-US" sz="1200" dirty="0" smtClean="0"/>
              <a:t>It only supports real-time monitoring without recording. </a:t>
            </a: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endParaRPr lang="en-US" altLang="zh-CN" sz="900" dirty="0" smtClean="0">
              <a:latin typeface="Arial" charset="0"/>
              <a:ea typeface="宋体" pitchFamily="2" charset="-122"/>
            </a:endParaRP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endParaRPr lang="en-US" altLang="zh-CN" sz="900" dirty="0" smtClean="0">
              <a:latin typeface="Arial" charset="0"/>
              <a:ea typeface="宋体" pitchFamily="2" charset="-122"/>
            </a:endParaRPr>
          </a:p>
          <a:p>
            <a:pPr marL="671734" lvl="1" indent="-309784" eaLnBrk="1" hangingPunct="1">
              <a:spcBef>
                <a:spcPts val="391"/>
              </a:spcBef>
              <a:spcAft>
                <a:spcPts val="543"/>
              </a:spcAft>
              <a:buClr>
                <a:srgbClr val="2D4B9B"/>
              </a:buClr>
              <a:buFont typeface="Wingdings" pitchFamily="2" charset="2"/>
              <a:buChar char="Ø"/>
              <a:defRPr/>
            </a:pPr>
            <a:endParaRPr lang="en-US" altLang="zh-CN" sz="900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6060230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CameraFTP</a:t>
            </a: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 Features (4)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692000"/>
            <a:ext cx="7962900" cy="5029201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Group Account Reseller Program </a:t>
            </a:r>
            <a:r>
              <a:rPr lang="en-US" sz="1200" dirty="0" smtClean="0"/>
              <a:t>(with custom logo and landing page service)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400" b="1" dirty="0" smtClean="0"/>
              <a:t>This is the easiest Reseller Program and can be setup instantly.</a:t>
            </a:r>
            <a:endParaRPr lang="en-US" sz="1600" b="1" dirty="0" smtClean="0"/>
          </a:p>
          <a:p>
            <a:pPr lvl="1"/>
            <a:r>
              <a:rPr lang="en-US" sz="1400" dirty="0" smtClean="0"/>
              <a:t>A reseller can create a group account, he can setup a custom landing page, and customize the website with his own company logo;</a:t>
            </a:r>
          </a:p>
          <a:p>
            <a:pPr lvl="1"/>
            <a:r>
              <a:rPr lang="en-US" sz="1400" dirty="0" smtClean="0"/>
              <a:t>He can create sub-accounts for his customers; he can then order subscriptions for the sub-accounts. He can configure the cameras for his customers or provide the account information to his customers.</a:t>
            </a:r>
          </a:p>
          <a:p>
            <a:pPr lvl="1"/>
            <a:r>
              <a:rPr lang="en-US" sz="1400" dirty="0" smtClean="0"/>
              <a:t>Customers will pay the reseller directly. The reseller will receive a special reseller discount from </a:t>
            </a:r>
            <a:r>
              <a:rPr lang="en-US" sz="1400" dirty="0" err="1" smtClean="0"/>
              <a:t>CameraFTP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To setup, please sign up a free account and then contact </a:t>
            </a:r>
            <a:r>
              <a:rPr lang="en-US" sz="1400" dirty="0" err="1" smtClean="0"/>
              <a:t>CameraFTP</a:t>
            </a:r>
            <a:r>
              <a:rPr lang="en-US" sz="1400" dirty="0" smtClean="0"/>
              <a:t> sales.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Co-branded Reseller Program</a:t>
            </a:r>
          </a:p>
          <a:p>
            <a:pPr lvl="1">
              <a:buNone/>
            </a:pPr>
            <a:r>
              <a:rPr lang="en-US" sz="1400" dirty="0" smtClean="0"/>
              <a:t>You may consider the co-branded service if you can sell at least $2000/year and you want to:</a:t>
            </a:r>
          </a:p>
          <a:p>
            <a:pPr lvl="1"/>
            <a:r>
              <a:rPr lang="en-US" sz="1400" dirty="0" smtClean="0"/>
              <a:t>customize the website look and feel, or</a:t>
            </a:r>
          </a:p>
          <a:p>
            <a:pPr lvl="1"/>
            <a:r>
              <a:rPr lang="en-US" sz="1400" dirty="0" smtClean="0"/>
              <a:t>target a different market / different language, or</a:t>
            </a:r>
          </a:p>
          <a:p>
            <a:pPr lvl="1"/>
            <a:r>
              <a:rPr lang="en-US" sz="1400" dirty="0" smtClean="0"/>
              <a:t>let your customers sign up and order the service online themselves</a:t>
            </a:r>
          </a:p>
          <a:p>
            <a:pPr lvl="1">
              <a:buNone/>
            </a:pPr>
            <a:r>
              <a:rPr lang="en-US" sz="1400" dirty="0" smtClean="0"/>
              <a:t>The cobranded service offers a reseller website for you at:</a:t>
            </a:r>
          </a:p>
          <a:p>
            <a:pPr lvl="1"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hlinkClick r:id="rId3"/>
              </a:rPr>
              <a:t>http://USERNAME.vosibiz.com/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You can customize your logo, company name, contact information; you can also download the website template files and fully customize the look and feel.</a:t>
            </a:r>
          </a:p>
          <a:p>
            <a:pPr marL="310599" indent="-310599">
              <a:buFontTx/>
              <a:buNone/>
              <a:defRPr/>
            </a:pPr>
            <a:endParaRPr lang="en-US" altLang="zh-CN" sz="700" dirty="0" smtClean="0"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000" y="864000"/>
            <a:ext cx="5473209" cy="699188"/>
          </a:xfrm>
          <a:prstGeom prst="rect">
            <a:avLst/>
          </a:prstGeom>
          <a:noFill/>
        </p:spPr>
        <p:txBody>
          <a:bodyPr wrap="none" lIns="82826" tIns="41413" rIns="82826" bIns="414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Verdana" pitchFamily="34" charset="0"/>
                <a:cs typeface="Verdana" pitchFamily="34" charset="0"/>
              </a:rPr>
              <a:t>Reseller Programs (1)</a:t>
            </a:r>
            <a:endParaRPr lang="zh-CN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82826" tIns="41413" rIns="82826" bIns="41413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4500" dirty="0">
            <a:ln w="11430"/>
            <a:gradFill>
              <a:gsLst>
                <a:gs pos="0">
                  <a:srgbClr val="2D4B9B"/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  <a:ea typeface="Verdana" pitchFamily="34" charset="0"/>
            <a:cs typeface="Verdana" pitchFamily="34" charset="0"/>
          </a:defRPr>
        </a:defPPr>
      </a:lst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28873</TotalTime>
  <Words>1054</Words>
  <Application>Microsoft Office PowerPoint</Application>
  <PresentationFormat>自定义</PresentationFormat>
  <Paragraphs>173</Paragraphs>
  <Slides>23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1_Custom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Wenbing Zhang</dc:creator>
  <cp:lastModifiedBy>YeqingHe</cp:lastModifiedBy>
  <cp:revision>2971</cp:revision>
  <dcterms:created xsi:type="dcterms:W3CDTF">2004-10-30T06:04:12Z</dcterms:created>
  <dcterms:modified xsi:type="dcterms:W3CDTF">2013-07-18T06:27:08Z</dcterms:modified>
</cp:coreProperties>
</file>